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72" r:id="rId11"/>
    <p:sldId id="273" r:id="rId12"/>
    <p:sldId id="280" r:id="rId13"/>
    <p:sldId id="277" r:id="rId14"/>
    <p:sldId id="278" r:id="rId15"/>
    <p:sldId id="279" r:id="rId16"/>
    <p:sldId id="281" r:id="rId17"/>
    <p:sldId id="282" r:id="rId18"/>
    <p:sldId id="271" r:id="rId19"/>
    <p:sldId id="276" r:id="rId20"/>
  </p:sldIdLst>
  <p:sldSz cx="18288000" cy="10287000"/>
  <p:notesSz cx="6858000" cy="9144000"/>
  <p:embeddedFontLs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Klima" panose="020B0604020202020204" charset="0"/>
      <p:regular r:id="rId25"/>
    </p:embeddedFont>
    <p:embeddedFont>
      <p:font typeface="Klima Italics" panose="020B0604020202020204" charset="0"/>
      <p:regular r:id="rId26"/>
    </p:embeddedFont>
    <p:embeddedFont>
      <p:font typeface="Open Sans Light Bold" panose="020B0604020202020204" charset="0"/>
      <p:regular r:id="rId27"/>
    </p:embeddedFont>
    <p:embeddedFont>
      <p:font typeface="Radley Italics" panose="020B0604020202020204" charset="0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4" d="100"/>
          <a:sy n="44" d="100"/>
        </p:scale>
        <p:origin x="1344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10.svg"/><Relationship Id="rId7" Type="http://schemas.openxmlformats.org/officeDocument/2006/relationships/image" Target="../media/image14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10" Type="http://schemas.openxmlformats.org/officeDocument/2006/relationships/image" Target="../media/image38.png"/><Relationship Id="rId4" Type="http://schemas.openxmlformats.org/officeDocument/2006/relationships/image" Target="../media/image11.png"/><Relationship Id="rId9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40.svg"/><Relationship Id="rId7" Type="http://schemas.openxmlformats.org/officeDocument/2006/relationships/image" Target="../media/image13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svg"/><Relationship Id="rId4" Type="http://schemas.openxmlformats.org/officeDocument/2006/relationships/image" Target="../media/image4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2.sv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1.png"/><Relationship Id="rId5" Type="http://schemas.openxmlformats.org/officeDocument/2006/relationships/image" Target="../media/image40.svg"/><Relationship Id="rId4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42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svg"/><Relationship Id="rId4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2.svg"/><Relationship Id="rId4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40.sv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42.svg"/><Relationship Id="rId4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42.svg"/><Relationship Id="rId4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3.svg"/><Relationship Id="rId7" Type="http://schemas.openxmlformats.org/officeDocument/2006/relationships/image" Target="../media/image28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27.svg"/><Relationship Id="rId10" Type="http://schemas.openxmlformats.org/officeDocument/2006/relationships/image" Target="../media/image25.svg"/><Relationship Id="rId4" Type="http://schemas.openxmlformats.org/officeDocument/2006/relationships/image" Target="../media/image26.png"/><Relationship Id="rId9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3.svg"/><Relationship Id="rId7" Type="http://schemas.openxmlformats.org/officeDocument/2006/relationships/image" Target="../media/image55.sv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14.svg"/><Relationship Id="rId10" Type="http://schemas.openxmlformats.org/officeDocument/2006/relationships/image" Target="../media/image58.png"/><Relationship Id="rId4" Type="http://schemas.openxmlformats.org/officeDocument/2006/relationships/image" Target="../media/image13.png"/><Relationship Id="rId9" Type="http://schemas.openxmlformats.org/officeDocument/2006/relationships/image" Target="../media/image57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svg"/><Relationship Id="rId7" Type="http://schemas.openxmlformats.org/officeDocument/2006/relationships/image" Target="../media/image14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0.svg"/><Relationship Id="rId7" Type="http://schemas.openxmlformats.org/officeDocument/2006/relationships/image" Target="../media/image14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10" Type="http://schemas.openxmlformats.org/officeDocument/2006/relationships/image" Target="../media/image19.png"/><Relationship Id="rId4" Type="http://schemas.openxmlformats.org/officeDocument/2006/relationships/image" Target="../media/image11.png"/><Relationship Id="rId9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0.svg"/><Relationship Id="rId7" Type="http://schemas.openxmlformats.org/officeDocument/2006/relationships/image" Target="../media/image14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Relationship Id="rId9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svg"/><Relationship Id="rId7" Type="http://schemas.openxmlformats.org/officeDocument/2006/relationships/image" Target="../media/image27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Relationship Id="rId9" Type="http://schemas.openxmlformats.org/officeDocument/2006/relationships/image" Target="../media/image29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svg"/><Relationship Id="rId7" Type="http://schemas.openxmlformats.org/officeDocument/2006/relationships/image" Target="../media/image27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Relationship Id="rId9" Type="http://schemas.openxmlformats.org/officeDocument/2006/relationships/image" Target="../media/image29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7" Type="http://schemas.openxmlformats.org/officeDocument/2006/relationships/image" Target="../media/image35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svg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EC3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089896">
            <a:off x="-1750151" y="-1926169"/>
            <a:ext cx="7624581" cy="10203211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4955831">
            <a:off x="372219" y="5042450"/>
            <a:ext cx="6203256" cy="7990142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6979699">
            <a:off x="6025923" y="-3920077"/>
            <a:ext cx="16352915" cy="10703726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 rot="3523685">
            <a:off x="12553453" y="2887264"/>
            <a:ext cx="8340132" cy="9438421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3512726" y="4039948"/>
            <a:ext cx="11262548" cy="2262984"/>
            <a:chOff x="0" y="114300"/>
            <a:chExt cx="15016731" cy="3017312"/>
          </a:xfrm>
        </p:grpSpPr>
        <p:sp>
          <p:nvSpPr>
            <p:cNvPr id="7" name="TextBox 7"/>
            <p:cNvSpPr txBox="1"/>
            <p:nvPr/>
          </p:nvSpPr>
          <p:spPr>
            <a:xfrm>
              <a:off x="0" y="114300"/>
              <a:ext cx="15016731" cy="21953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2099"/>
                </a:lnSpc>
              </a:pPr>
              <a:r>
                <a:rPr lang="en-US" sz="13200" spc="-219" dirty="0" err="1">
                  <a:solidFill>
                    <a:srgbClr val="FFFFFF"/>
                  </a:solidFill>
                  <a:latin typeface="Radley Italics"/>
                </a:rPr>
                <a:t>ehSoja</a:t>
              </a:r>
              <a:r>
                <a:rPr lang="en-US" sz="10999" spc="-219" dirty="0">
                  <a:solidFill>
                    <a:srgbClr val="FFFFFF"/>
                  </a:solidFill>
                  <a:latin typeface="Radley Italics"/>
                </a:rPr>
                <a:t> 🌱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2444329"/>
              <a:ext cx="15016731" cy="6872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60"/>
                </a:lnSpc>
              </a:pPr>
              <a:r>
                <a:rPr lang="en-US" sz="3600" spc="9" dirty="0" err="1">
                  <a:solidFill>
                    <a:srgbClr val="FFFFFF"/>
                  </a:solidFill>
                  <a:latin typeface="Klima Italics"/>
                </a:rPr>
                <a:t>Equipe</a:t>
              </a:r>
              <a:r>
                <a:rPr lang="en-US" sz="3600" spc="9" dirty="0">
                  <a:solidFill>
                    <a:srgbClr val="FFFFFF"/>
                  </a:solidFill>
                  <a:latin typeface="Klima Italics"/>
                </a:rPr>
                <a:t> </a:t>
              </a:r>
              <a:r>
                <a:rPr lang="en-US" sz="3600" spc="9" dirty="0" err="1">
                  <a:solidFill>
                    <a:srgbClr val="FFFFFF"/>
                  </a:solidFill>
                  <a:latin typeface="Klima Italics"/>
                </a:rPr>
                <a:t>Softteliê</a:t>
              </a:r>
              <a:endParaRPr lang="en-US" sz="3600" spc="9" dirty="0">
                <a:solidFill>
                  <a:srgbClr val="FFFFFF"/>
                </a:solidFill>
                <a:latin typeface="Klima Italics"/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EC3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089896">
            <a:off x="-1750151" y="-1926169"/>
            <a:ext cx="7624581" cy="10203211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4955831">
            <a:off x="372219" y="5042450"/>
            <a:ext cx="6203256" cy="7990142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6979699">
            <a:off x="6025923" y="-3920077"/>
            <a:ext cx="16352915" cy="10703726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 rot="3523685">
            <a:off x="12553453" y="2887264"/>
            <a:ext cx="8340132" cy="9438421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3512726" y="3954223"/>
            <a:ext cx="11262548" cy="2378553"/>
            <a:chOff x="0" y="0"/>
            <a:chExt cx="15016731" cy="3171404"/>
          </a:xfrm>
        </p:grpSpPr>
        <p:sp>
          <p:nvSpPr>
            <p:cNvPr id="7" name="TextBox 7"/>
            <p:cNvSpPr txBox="1"/>
            <p:nvPr/>
          </p:nvSpPr>
          <p:spPr>
            <a:xfrm>
              <a:off x="0" y="114300"/>
              <a:ext cx="15016731" cy="211666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2099"/>
                </a:lnSpc>
              </a:pPr>
              <a:r>
                <a:rPr lang="en-US" sz="10999" spc="-219" dirty="0">
                  <a:solidFill>
                    <a:srgbClr val="FFFFFF"/>
                  </a:solidFill>
                  <a:latin typeface="Radley Italics"/>
                </a:rPr>
                <a:t>Sprint 4🎁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2444329"/>
              <a:ext cx="15016731" cy="7270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60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EC3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2794565">
            <a:off x="-7056339" y="4251622"/>
            <a:ext cx="12244406" cy="1292595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3049393">
            <a:off x="14632720" y="-3202756"/>
            <a:ext cx="6674661" cy="1105742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3468372" y="3321361"/>
            <a:ext cx="5131131" cy="4940417"/>
            <a:chOff x="0" y="0"/>
            <a:chExt cx="6841508" cy="6587222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6841508" cy="6587222"/>
            </a:xfrm>
            <a:prstGeom prst="rect">
              <a:avLst/>
            </a:prstGeom>
          </p:spPr>
        </p:pic>
        <p:sp>
          <p:nvSpPr>
            <p:cNvPr id="6" name="TextBox 6"/>
            <p:cNvSpPr txBox="1"/>
            <p:nvPr/>
          </p:nvSpPr>
          <p:spPr>
            <a:xfrm>
              <a:off x="721989" y="2510832"/>
              <a:ext cx="5397528" cy="156555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000"/>
                </a:lnSpc>
              </a:pPr>
              <a:r>
                <a:rPr lang="en-US" sz="3200" dirty="0" err="1">
                  <a:solidFill>
                    <a:srgbClr val="45625D"/>
                  </a:solidFill>
                  <a:latin typeface="Klima"/>
                </a:rPr>
                <a:t>Estimar</a:t>
              </a:r>
              <a:r>
                <a:rPr lang="en-US" sz="3200" dirty="0">
                  <a:solidFill>
                    <a:srgbClr val="45625D"/>
                  </a:solidFill>
                  <a:latin typeface="Klima"/>
                </a:rPr>
                <a:t> a quantidade de grãos </a:t>
              </a:r>
              <a:r>
                <a:rPr lang="en-US" sz="3200" dirty="0" err="1">
                  <a:solidFill>
                    <a:srgbClr val="45625D"/>
                  </a:solidFill>
                  <a:latin typeface="Klima"/>
                </a:rPr>
                <a:t>em</a:t>
              </a:r>
              <a:r>
                <a:rPr lang="en-US" sz="3200" dirty="0">
                  <a:solidFill>
                    <a:srgbClr val="45625D"/>
                  </a:solidFill>
                  <a:latin typeface="Klima"/>
                </a:rPr>
                <a:t> </a:t>
              </a:r>
              <a:r>
                <a:rPr lang="en-US" sz="3200" dirty="0" err="1">
                  <a:solidFill>
                    <a:srgbClr val="45625D"/>
                  </a:solidFill>
                  <a:latin typeface="Klima"/>
                </a:rPr>
                <a:t>uma</a:t>
              </a:r>
              <a:r>
                <a:rPr lang="en-US" sz="3200" dirty="0">
                  <a:solidFill>
                    <a:srgbClr val="45625D"/>
                  </a:solidFill>
                  <a:latin typeface="Klima"/>
                </a:rPr>
                <a:t> planta de soja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9178311" y="3321361"/>
            <a:ext cx="5131131" cy="4940417"/>
            <a:chOff x="0" y="0"/>
            <a:chExt cx="6841508" cy="6587222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 rot="-10800000">
              <a:off x="0" y="0"/>
              <a:ext cx="6841508" cy="6587222"/>
            </a:xfrm>
            <a:prstGeom prst="rect">
              <a:avLst/>
            </a:prstGeom>
          </p:spPr>
        </p:pic>
        <p:sp>
          <p:nvSpPr>
            <p:cNvPr id="9" name="TextBox 9"/>
            <p:cNvSpPr txBox="1"/>
            <p:nvPr/>
          </p:nvSpPr>
          <p:spPr>
            <a:xfrm>
              <a:off x="721989" y="2510832"/>
              <a:ext cx="5397528" cy="156555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000"/>
                </a:lnSpc>
              </a:pPr>
              <a:r>
                <a:rPr lang="en-US" sz="3200" dirty="0" err="1">
                  <a:solidFill>
                    <a:srgbClr val="45625D"/>
                  </a:solidFill>
                  <a:latin typeface="Klima"/>
                </a:rPr>
                <a:t>Calcular</a:t>
              </a:r>
              <a:r>
                <a:rPr lang="en-US" sz="3200" dirty="0">
                  <a:solidFill>
                    <a:srgbClr val="45625D"/>
                  </a:solidFill>
                  <a:latin typeface="Klima"/>
                </a:rPr>
                <a:t> a </a:t>
              </a:r>
              <a:r>
                <a:rPr lang="en-US" sz="3200" dirty="0" err="1">
                  <a:solidFill>
                    <a:srgbClr val="45625D"/>
                  </a:solidFill>
                  <a:latin typeface="Klima"/>
                </a:rPr>
                <a:t>estimativa</a:t>
              </a:r>
              <a:r>
                <a:rPr lang="en-US" sz="3200" dirty="0">
                  <a:solidFill>
                    <a:srgbClr val="45625D"/>
                  </a:solidFill>
                  <a:latin typeface="Klima"/>
                </a:rPr>
                <a:t> de </a:t>
              </a:r>
              <a:r>
                <a:rPr lang="en-US" sz="3200" dirty="0" err="1">
                  <a:solidFill>
                    <a:srgbClr val="45625D"/>
                  </a:solidFill>
                  <a:latin typeface="Klima"/>
                </a:rPr>
                <a:t>colheita</a:t>
              </a:r>
              <a:r>
                <a:rPr lang="en-US" sz="3200" dirty="0">
                  <a:solidFill>
                    <a:srgbClr val="45625D"/>
                  </a:solidFill>
                  <a:latin typeface="Klima"/>
                </a:rPr>
                <a:t> a partir dos dados </a:t>
              </a:r>
              <a:r>
                <a:rPr lang="en-US" sz="3200" dirty="0" err="1">
                  <a:solidFill>
                    <a:srgbClr val="45625D"/>
                  </a:solidFill>
                  <a:latin typeface="Klima"/>
                </a:rPr>
                <a:t>obtidos</a:t>
              </a:r>
              <a:endParaRPr lang="en-US" sz="3200" dirty="0">
                <a:solidFill>
                  <a:srgbClr val="45625D"/>
                </a:solidFill>
                <a:latin typeface="Klima"/>
              </a:endParaRPr>
            </a:p>
          </p:txBody>
        </p:sp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0137572" y="8164142"/>
            <a:ext cx="981095" cy="1094158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8514604" y="8164142"/>
            <a:ext cx="1257466" cy="1094158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7169333" y="8164142"/>
            <a:ext cx="1209015" cy="1094158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3978558" y="1426440"/>
            <a:ext cx="10330884" cy="1219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dirty="0">
                <a:solidFill>
                  <a:srgbClr val="FFFFFF"/>
                </a:solidFill>
                <a:latin typeface="Radley Italics"/>
              </a:rPr>
              <a:t>Sprint 4🎁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3D2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1529626">
            <a:off x="-1283665" y="5621549"/>
            <a:ext cx="4683936" cy="6505467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5011400" y="-1313345"/>
            <a:ext cx="7232612" cy="6347502"/>
          </a:xfrm>
          <a:prstGeom prst="rect">
            <a:avLst/>
          </a:prstGeom>
        </p:spPr>
      </p:pic>
      <p:pic>
        <p:nvPicPr>
          <p:cNvPr id="5" name="Picture 4" descr="Chart, treemap chart&#10;&#10;Description automatically generated">
            <a:extLst>
              <a:ext uri="{FF2B5EF4-FFF2-40B4-BE49-F238E27FC236}">
                <a16:creationId xmlns:a16="http://schemas.microsoft.com/office/drawing/2014/main" id="{F69367DC-E2B5-ECB2-1AF8-41FF46B6B0B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500" y="0"/>
            <a:ext cx="10287000" cy="10287000"/>
          </a:xfrm>
          <a:prstGeom prst="rect">
            <a:avLst/>
          </a:prstGeom>
        </p:spPr>
      </p:pic>
      <p:grpSp>
        <p:nvGrpSpPr>
          <p:cNvPr id="7" name="Group 4">
            <a:extLst>
              <a:ext uri="{FF2B5EF4-FFF2-40B4-BE49-F238E27FC236}">
                <a16:creationId xmlns:a16="http://schemas.microsoft.com/office/drawing/2014/main" id="{ADE21918-F8B2-DD14-595D-5368C1BC43C9}"/>
              </a:ext>
            </a:extLst>
          </p:cNvPr>
          <p:cNvGrpSpPr/>
          <p:nvPr/>
        </p:nvGrpSpPr>
        <p:grpSpPr>
          <a:xfrm>
            <a:off x="270163" y="595993"/>
            <a:ext cx="3463637" cy="3480707"/>
            <a:chOff x="0" y="0"/>
            <a:chExt cx="6841508" cy="6587222"/>
          </a:xfrm>
        </p:grpSpPr>
        <p:pic>
          <p:nvPicPr>
            <p:cNvPr id="8" name="Picture 5">
              <a:extLst>
                <a:ext uri="{FF2B5EF4-FFF2-40B4-BE49-F238E27FC236}">
                  <a16:creationId xmlns:a16="http://schemas.microsoft.com/office/drawing/2014/main" id="{6F5787AF-08A0-B0D6-A767-C5025778896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6841508" cy="6587222"/>
            </a:xfrm>
            <a:prstGeom prst="rect">
              <a:avLst/>
            </a:prstGeom>
          </p:spPr>
        </p:pic>
        <p:sp>
          <p:nvSpPr>
            <p:cNvPr id="9" name="TextBox 6">
              <a:extLst>
                <a:ext uri="{FF2B5EF4-FFF2-40B4-BE49-F238E27FC236}">
                  <a16:creationId xmlns:a16="http://schemas.microsoft.com/office/drawing/2014/main" id="{35A3FD2A-1189-1C79-4891-54C34D9A3AAA}"/>
                </a:ext>
              </a:extLst>
            </p:cNvPr>
            <p:cNvSpPr txBox="1"/>
            <p:nvPr/>
          </p:nvSpPr>
          <p:spPr>
            <a:xfrm>
              <a:off x="721989" y="2910639"/>
              <a:ext cx="5397528" cy="76594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000"/>
                </a:lnSpc>
              </a:pPr>
              <a:r>
                <a:rPr lang="en-US" sz="3200" dirty="0">
                  <a:solidFill>
                    <a:srgbClr val="45625D"/>
                  </a:solidFill>
                  <a:latin typeface="Klima"/>
                </a:rPr>
                <a:t>Precisão: 44%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447247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3D2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1529626">
            <a:off x="-1549342" y="4447134"/>
            <a:ext cx="5448291" cy="7567071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4039002" y="-1313345"/>
            <a:ext cx="8205010" cy="7200900"/>
          </a:xfrm>
          <a:prstGeom prst="rect">
            <a:avLst/>
          </a:prstGeom>
        </p:spPr>
      </p:pic>
      <p:pic>
        <p:nvPicPr>
          <p:cNvPr id="8" name="Video 7">
            <a:hlinkClick r:id="" action="ppaction://media"/>
            <a:extLst>
              <a:ext uri="{FF2B5EF4-FFF2-40B4-BE49-F238E27FC236}">
                <a16:creationId xmlns:a16="http://schemas.microsoft.com/office/drawing/2014/main" id="{F32B128A-04A0-D220-115B-86CDF32BF39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249988" y="0"/>
            <a:ext cx="5786437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296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933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3D2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map of a city&#10;&#10;Description automatically generated with medium confidence">
            <a:extLst>
              <a:ext uri="{FF2B5EF4-FFF2-40B4-BE49-F238E27FC236}">
                <a16:creationId xmlns:a16="http://schemas.microsoft.com/office/drawing/2014/main" id="{C5CB0DCE-7A01-4235-94D8-FC67604A13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600" y="-321130"/>
            <a:ext cx="11489872" cy="11489872"/>
          </a:xfrm>
          <a:prstGeom prst="rect">
            <a:avLst/>
          </a:prstGeom>
        </p:spPr>
      </p:pic>
      <p:pic>
        <p:nvPicPr>
          <p:cNvPr id="5" name="Picture 4" descr="A picture containing text, dark&#10;&#10;Description automatically generated">
            <a:extLst>
              <a:ext uri="{FF2B5EF4-FFF2-40B4-BE49-F238E27FC236}">
                <a16:creationId xmlns:a16="http://schemas.microsoft.com/office/drawing/2014/main" id="{9F7C1B39-6F43-FF20-65FE-90C85CF8D7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67000" y="-321130"/>
            <a:ext cx="11489872" cy="11489872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1529626">
            <a:off x="-1283665" y="5621549"/>
            <a:ext cx="4683936" cy="6505467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5011400" y="-1313345"/>
            <a:ext cx="7232612" cy="6347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5768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3D2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1529626">
            <a:off x="-1283665" y="5621549"/>
            <a:ext cx="4683936" cy="6505467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5011400" y="-1313345"/>
            <a:ext cx="7232612" cy="6347502"/>
          </a:xfrm>
          <a:prstGeom prst="rect">
            <a:avLst/>
          </a:prstGeom>
        </p:spPr>
      </p:pic>
      <p:pic>
        <p:nvPicPr>
          <p:cNvPr id="5" name="Picture 4" descr="Chart, treemap chart&#10;&#10;Description automatically generated">
            <a:extLst>
              <a:ext uri="{FF2B5EF4-FFF2-40B4-BE49-F238E27FC236}">
                <a16:creationId xmlns:a16="http://schemas.microsoft.com/office/drawing/2014/main" id="{0D73449F-E127-EB47-7254-63CD595CB17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500" y="0"/>
            <a:ext cx="10287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8957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3D2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5CB0DCE-7A01-4235-94D8-FC67604A13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6200000">
            <a:off x="7970809" y="-710779"/>
            <a:ext cx="11489872" cy="114898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F7C1B39-6F43-FF20-65FE-90C85CF8D7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6200000">
            <a:off x="-2345872" y="-601436"/>
            <a:ext cx="11489872" cy="11489872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5011400" y="-1313345"/>
            <a:ext cx="7232612" cy="6347502"/>
          </a:xfrm>
          <a:prstGeom prst="rect">
            <a:avLst/>
          </a:prstGeom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B026B806-0966-4D0D-117E-7B87175D9F9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1529626">
            <a:off x="-1283665" y="5621549"/>
            <a:ext cx="4683936" cy="6505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237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3D2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1529626">
            <a:off x="-1283665" y="5621549"/>
            <a:ext cx="4683936" cy="6505467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5011400" y="-1313345"/>
            <a:ext cx="7232612" cy="63475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D73449F-E127-EB47-7254-63CD595CB17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00500" y="0"/>
            <a:ext cx="10287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9694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EC3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38669"/>
          <a:stretch>
            <a:fillRect/>
          </a:stretch>
        </p:blipFill>
        <p:spPr>
          <a:xfrm>
            <a:off x="2589211" y="1071604"/>
            <a:ext cx="13109578" cy="8143792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4230650">
            <a:off x="-2812700" y="-1627028"/>
            <a:ext cx="5625400" cy="8120657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3978558" y="1409700"/>
            <a:ext cx="10330884" cy="2506137"/>
            <a:chOff x="0" y="0"/>
            <a:chExt cx="13774512" cy="3341515"/>
          </a:xfrm>
        </p:grpSpPr>
        <p:sp>
          <p:nvSpPr>
            <p:cNvPr id="8" name="TextBox 8"/>
            <p:cNvSpPr txBox="1"/>
            <p:nvPr/>
          </p:nvSpPr>
          <p:spPr>
            <a:xfrm>
              <a:off x="0" y="0"/>
              <a:ext cx="13774512" cy="16256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600"/>
                </a:lnSpc>
              </a:pPr>
              <a:r>
                <a:rPr lang="en-US" sz="8000" dirty="0">
                  <a:solidFill>
                    <a:srgbClr val="45625D"/>
                  </a:solidFill>
                  <a:latin typeface="Radley Italics"/>
                </a:rPr>
                <a:t>Burndown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2737018" y="2830341"/>
              <a:ext cx="8300476" cy="5111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00"/>
                </a:lnSpc>
              </a:pPr>
              <a:endParaRPr/>
            </a:p>
          </p:txBody>
        </p:sp>
      </p:grpSp>
      <p:pic>
        <p:nvPicPr>
          <p:cNvPr id="10" name="Picture 9" descr="Chart, line chart&#10;&#10;Description automatically generated">
            <a:extLst>
              <a:ext uri="{FF2B5EF4-FFF2-40B4-BE49-F238E27FC236}">
                <a16:creationId xmlns:a16="http://schemas.microsoft.com/office/drawing/2014/main" id="{909C5FD5-EB58-2A79-E71C-B5E9A5B2C0EC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25"/>
          <a:stretch/>
        </p:blipFill>
        <p:spPr>
          <a:xfrm>
            <a:off x="2819401" y="2958508"/>
            <a:ext cx="12420600" cy="6223592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 rot="-5717396">
            <a:off x="-33396" y="7894714"/>
            <a:ext cx="5821736" cy="240601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12790523" y="3784713"/>
            <a:ext cx="6238911" cy="7508537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EC3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6236379">
            <a:off x="-3872965" y="-3373718"/>
            <a:ext cx="8734131" cy="9665537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2681876" y="-1078439"/>
            <a:ext cx="12924248" cy="1244387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2700000">
            <a:off x="8391600" y="6339721"/>
            <a:ext cx="5941731" cy="816988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 rot="-2176571">
            <a:off x="13058402" y="5598362"/>
            <a:ext cx="7511067" cy="731987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7894306" y="5435453"/>
            <a:ext cx="2499387" cy="2499387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4213046" y="2651582"/>
            <a:ext cx="10330884" cy="1219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>
                <a:solidFill>
                  <a:srgbClr val="45625D"/>
                </a:solidFill>
                <a:latin typeface="Radley Italics"/>
              </a:rPr>
              <a:t>Obrigado!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604986" y="4644878"/>
            <a:ext cx="9078028" cy="409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2000">
                <a:solidFill>
                  <a:srgbClr val="45625D"/>
                </a:solidFill>
                <a:latin typeface="Klima"/>
              </a:rPr>
              <a:t>A equipe Softteliê agradece a sua atenção!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EC3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089896">
            <a:off x="-1750151" y="-1926169"/>
            <a:ext cx="7624581" cy="10203211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4955831">
            <a:off x="372219" y="5042450"/>
            <a:ext cx="6203256" cy="7990142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6979699">
            <a:off x="6025923" y="-3920077"/>
            <a:ext cx="16352915" cy="10703726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 rot="3523685">
            <a:off x="12553453" y="2887264"/>
            <a:ext cx="8340132" cy="9438421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3512726" y="3954223"/>
            <a:ext cx="11262548" cy="2378553"/>
            <a:chOff x="0" y="0"/>
            <a:chExt cx="15016731" cy="3171404"/>
          </a:xfrm>
        </p:grpSpPr>
        <p:sp>
          <p:nvSpPr>
            <p:cNvPr id="7" name="TextBox 7"/>
            <p:cNvSpPr txBox="1"/>
            <p:nvPr/>
          </p:nvSpPr>
          <p:spPr>
            <a:xfrm>
              <a:off x="0" y="114300"/>
              <a:ext cx="15016731" cy="211666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2099"/>
                </a:lnSpc>
              </a:pPr>
              <a:r>
                <a:rPr lang="en-US" sz="10999" spc="-219">
                  <a:solidFill>
                    <a:srgbClr val="FFFFFF"/>
                  </a:solidFill>
                  <a:latin typeface="Radley Italics"/>
                </a:rPr>
                <a:t>A equipe👧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2444329"/>
              <a:ext cx="15016731" cy="7270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60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EC3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2794565">
            <a:off x="-7056339" y="4251622"/>
            <a:ext cx="12244406" cy="1292595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3049393">
            <a:off x="14632720" y="-3202756"/>
            <a:ext cx="6674661" cy="1105742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2837060" y="3465208"/>
            <a:ext cx="5131131" cy="5869292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10800000">
            <a:off x="9607693" y="3465207"/>
            <a:ext cx="5131131" cy="5869292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3892698" y="4425488"/>
            <a:ext cx="3019855" cy="3019855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0663333" y="4425488"/>
            <a:ext cx="3019855" cy="3019855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3978558" y="1426440"/>
            <a:ext cx="10330884" cy="1219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>
                <a:solidFill>
                  <a:srgbClr val="FFFFFF"/>
                </a:solidFill>
                <a:latin typeface="Radley Italics"/>
              </a:rPr>
              <a:t>Integrantes da equipe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377687" y="7445343"/>
            <a:ext cx="4049876" cy="11897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b="1" dirty="0">
                <a:latin typeface="Open Sans Light Bold"/>
              </a:rPr>
              <a:t>Bárbara Port    (SM)</a:t>
            </a:r>
          </a:p>
        </p:txBody>
      </p:sp>
      <p:sp>
        <p:nvSpPr>
          <p:cNvPr id="14" name="TextBox 10">
            <a:extLst>
              <a:ext uri="{FF2B5EF4-FFF2-40B4-BE49-F238E27FC236}">
                <a16:creationId xmlns:a16="http://schemas.microsoft.com/office/drawing/2014/main" id="{81E349E4-274A-A9F7-5837-720A70D4A754}"/>
              </a:ext>
            </a:extLst>
          </p:cNvPr>
          <p:cNvSpPr txBox="1"/>
          <p:nvPr/>
        </p:nvSpPr>
        <p:spPr>
          <a:xfrm>
            <a:off x="10148321" y="7445739"/>
            <a:ext cx="4049876" cy="11897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b="1" dirty="0">
                <a:latin typeface="Open Sans Light Bold"/>
              </a:rPr>
              <a:t>Rafael Furtado (PO)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EC3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2794565">
            <a:off x="-7056339" y="4251622"/>
            <a:ext cx="12244406" cy="1292595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3049393">
            <a:off x="14632720" y="-3202756"/>
            <a:ext cx="6674661" cy="1105742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3978558" y="1426440"/>
            <a:ext cx="10330884" cy="1219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>
                <a:solidFill>
                  <a:srgbClr val="FFFFFF"/>
                </a:solidFill>
                <a:latin typeface="Radley Italics"/>
              </a:rPr>
              <a:t>Integrantes da equipe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028700" y="3297896"/>
            <a:ext cx="5131131" cy="598148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10800000">
            <a:off x="12128168" y="3297895"/>
            <a:ext cx="5131131" cy="6177018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5400000">
            <a:off x="6055490" y="3624199"/>
            <a:ext cx="6177019" cy="513333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2084338" y="4258177"/>
            <a:ext cx="3019855" cy="3019855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7634072" y="4258177"/>
            <a:ext cx="3019855" cy="3019855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13183807" y="4258177"/>
            <a:ext cx="3019855" cy="301985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E9CB352-346D-F860-83B9-3E3F7BB65905}"/>
              </a:ext>
            </a:extLst>
          </p:cNvPr>
          <p:cNvSpPr txBox="1"/>
          <p:nvPr/>
        </p:nvSpPr>
        <p:spPr>
          <a:xfrm>
            <a:off x="1702440" y="7390021"/>
            <a:ext cx="4049876" cy="11897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b="1" dirty="0">
                <a:latin typeface="Open Sans Light Bold"/>
              </a:rPr>
              <a:t>Anna C. Mendes (Dev)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06FE60D-B246-D432-C259-3BEACA190DE4}"/>
              </a:ext>
            </a:extLst>
          </p:cNvPr>
          <p:cNvSpPr txBox="1"/>
          <p:nvPr/>
        </p:nvSpPr>
        <p:spPr>
          <a:xfrm>
            <a:off x="7119061" y="7390020"/>
            <a:ext cx="4049876" cy="11897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b="1" dirty="0">
                <a:latin typeface="Open Sans Light Bold"/>
              </a:rPr>
              <a:t>Anna Yukimi  (Dev)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D02316A-664D-DDD9-92C9-D7989636BF47}"/>
              </a:ext>
            </a:extLst>
          </p:cNvPr>
          <p:cNvSpPr txBox="1"/>
          <p:nvPr/>
        </p:nvSpPr>
        <p:spPr>
          <a:xfrm>
            <a:off x="12774849" y="7444234"/>
            <a:ext cx="4049876" cy="11897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b="1" dirty="0">
                <a:latin typeface="Open Sans Light Bold"/>
              </a:rPr>
              <a:t>Gabriel Azevedo (Dev)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EC3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2794565">
            <a:off x="-7056339" y="4251622"/>
            <a:ext cx="12244406" cy="1292595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3049393">
            <a:off x="14632720" y="-3202756"/>
            <a:ext cx="6674661" cy="1105742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2837060" y="3465208"/>
            <a:ext cx="5131131" cy="6021692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10800000">
            <a:off x="9607693" y="3465207"/>
            <a:ext cx="5131131" cy="6021692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3887766" y="4420556"/>
            <a:ext cx="3029721" cy="3029721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0671343" y="4420556"/>
            <a:ext cx="3003835" cy="3018854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3978558" y="1426440"/>
            <a:ext cx="10330884" cy="1219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>
                <a:solidFill>
                  <a:srgbClr val="FFFFFF"/>
                </a:solidFill>
                <a:latin typeface="Radley Italics"/>
              </a:rPr>
              <a:t>Integrantes da equipe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0BBDF0-D2A2-1B22-EA85-8942BFDA1771}"/>
              </a:ext>
            </a:extLst>
          </p:cNvPr>
          <p:cNvSpPr txBox="1"/>
          <p:nvPr/>
        </p:nvSpPr>
        <p:spPr>
          <a:xfrm>
            <a:off x="3377687" y="7597884"/>
            <a:ext cx="4049876" cy="11897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b="1" dirty="0">
                <a:latin typeface="Open Sans Light Bold"/>
              </a:rPr>
              <a:t>Duda Oliveira   (Dev)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37D879-D60D-EAF1-BEE7-763BB841D06C}"/>
              </a:ext>
            </a:extLst>
          </p:cNvPr>
          <p:cNvSpPr txBox="1"/>
          <p:nvPr/>
        </p:nvSpPr>
        <p:spPr>
          <a:xfrm>
            <a:off x="10215288" y="7450277"/>
            <a:ext cx="4049876" cy="11897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b="1" dirty="0">
                <a:latin typeface="Open Sans Light Bold"/>
              </a:rPr>
              <a:t>Pedro Silva     (Dev)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EC3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38669"/>
          <a:stretch>
            <a:fillRect/>
          </a:stretch>
        </p:blipFill>
        <p:spPr>
          <a:xfrm>
            <a:off x="2589211" y="1071604"/>
            <a:ext cx="13109578" cy="8143792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2790523" y="3784713"/>
            <a:ext cx="6238911" cy="7508537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4230650">
            <a:off x="-2812700" y="-1627028"/>
            <a:ext cx="5625400" cy="8120657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3978558" y="1843126"/>
            <a:ext cx="10330884" cy="5758261"/>
            <a:chOff x="0" y="0"/>
            <a:chExt cx="13774512" cy="7677681"/>
          </a:xfrm>
        </p:grpSpPr>
        <p:sp>
          <p:nvSpPr>
            <p:cNvPr id="6" name="TextBox 6"/>
            <p:cNvSpPr txBox="1"/>
            <p:nvPr/>
          </p:nvSpPr>
          <p:spPr>
            <a:xfrm>
              <a:off x="0" y="0"/>
              <a:ext cx="13774512" cy="16601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600"/>
                </a:lnSpc>
              </a:pPr>
              <a:r>
                <a:rPr lang="en-US" sz="8800" dirty="0">
                  <a:solidFill>
                    <a:srgbClr val="45625D"/>
                  </a:solidFill>
                  <a:latin typeface="Radley Italics"/>
                </a:rPr>
                <a:t>O </a:t>
              </a:r>
              <a:r>
                <a:rPr lang="en-US" sz="8800" dirty="0" err="1">
                  <a:solidFill>
                    <a:srgbClr val="45625D"/>
                  </a:solidFill>
                  <a:latin typeface="Radley Italics"/>
                </a:rPr>
                <a:t>desafio</a:t>
              </a:r>
              <a:endParaRPr lang="en-US" sz="8800" dirty="0">
                <a:solidFill>
                  <a:srgbClr val="45625D"/>
                </a:solidFill>
                <a:latin typeface="Radley Italics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1502456" y="2694692"/>
              <a:ext cx="11605368" cy="498298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4199"/>
                </a:lnSpc>
              </a:pPr>
              <a:r>
                <a:rPr lang="en-US" sz="3200" dirty="0" err="1">
                  <a:solidFill>
                    <a:srgbClr val="45625D"/>
                  </a:solidFill>
                  <a:latin typeface="Klima"/>
                </a:rPr>
                <a:t>Foi</a:t>
              </a:r>
              <a:r>
                <a:rPr lang="en-US" sz="3200" dirty="0">
                  <a:solidFill>
                    <a:srgbClr val="45625D"/>
                  </a:solidFill>
                  <a:latin typeface="Klima"/>
                </a:rPr>
                <a:t> </a:t>
              </a:r>
              <a:r>
                <a:rPr lang="en-US" sz="3200" dirty="0" err="1">
                  <a:solidFill>
                    <a:srgbClr val="45625D"/>
                  </a:solidFill>
                  <a:latin typeface="Klima"/>
                </a:rPr>
                <a:t>apresentado</a:t>
              </a:r>
              <a:r>
                <a:rPr lang="en-US" sz="3200" dirty="0">
                  <a:solidFill>
                    <a:srgbClr val="45625D"/>
                  </a:solidFill>
                  <a:latin typeface="Klima"/>
                </a:rPr>
                <a:t> um </a:t>
              </a:r>
              <a:r>
                <a:rPr lang="en-US" sz="3200" dirty="0" err="1">
                  <a:solidFill>
                    <a:srgbClr val="45625D"/>
                  </a:solidFill>
                  <a:latin typeface="Klima"/>
                </a:rPr>
                <a:t>aplicativo</a:t>
              </a:r>
              <a:r>
                <a:rPr lang="en-US" sz="3200" dirty="0">
                  <a:solidFill>
                    <a:srgbClr val="45625D"/>
                  </a:solidFill>
                  <a:latin typeface="Klima"/>
                </a:rPr>
                <a:t>, </a:t>
              </a:r>
              <a:r>
                <a:rPr lang="en-US" sz="3200" dirty="0" err="1">
                  <a:solidFill>
                    <a:srgbClr val="45625D"/>
                  </a:solidFill>
                  <a:latin typeface="Klima"/>
                </a:rPr>
                <a:t>já</a:t>
              </a:r>
              <a:r>
                <a:rPr lang="en-US" sz="3200" dirty="0">
                  <a:solidFill>
                    <a:srgbClr val="45625D"/>
                  </a:solidFill>
                  <a:latin typeface="Klima"/>
                </a:rPr>
                <a:t> </a:t>
              </a:r>
              <a:r>
                <a:rPr lang="en-US" sz="3200" dirty="0" err="1">
                  <a:solidFill>
                    <a:srgbClr val="45625D"/>
                  </a:solidFill>
                  <a:latin typeface="Klima"/>
                </a:rPr>
                <a:t>em</a:t>
              </a:r>
              <a:r>
                <a:rPr lang="en-US" sz="3200" dirty="0">
                  <a:solidFill>
                    <a:srgbClr val="45625D"/>
                  </a:solidFill>
                  <a:latin typeface="Klima"/>
                </a:rPr>
                <a:t> </a:t>
              </a:r>
              <a:r>
                <a:rPr lang="en-US" sz="3200" dirty="0" err="1">
                  <a:solidFill>
                    <a:srgbClr val="45625D"/>
                  </a:solidFill>
                  <a:latin typeface="Klima"/>
                </a:rPr>
                <a:t>andamento</a:t>
              </a:r>
              <a:r>
                <a:rPr lang="en-US" sz="3200" dirty="0">
                  <a:solidFill>
                    <a:srgbClr val="45625D"/>
                  </a:solidFill>
                  <a:latin typeface="Klima"/>
                </a:rPr>
                <a:t>, para </a:t>
              </a:r>
              <a:r>
                <a:rPr lang="en-US" sz="3200" dirty="0" err="1">
                  <a:solidFill>
                    <a:srgbClr val="45625D"/>
                  </a:solidFill>
                  <a:latin typeface="Klima"/>
                </a:rPr>
                <a:t>estimativa</a:t>
              </a:r>
              <a:r>
                <a:rPr lang="en-US" sz="3200" dirty="0">
                  <a:solidFill>
                    <a:srgbClr val="45625D"/>
                  </a:solidFill>
                  <a:latin typeface="Klima"/>
                </a:rPr>
                <a:t> de </a:t>
              </a:r>
              <a:r>
                <a:rPr lang="en-US" sz="3200" dirty="0" err="1">
                  <a:solidFill>
                    <a:srgbClr val="45625D"/>
                  </a:solidFill>
                  <a:latin typeface="Klima"/>
                </a:rPr>
                <a:t>plantio</a:t>
              </a:r>
              <a:r>
                <a:rPr lang="en-US" sz="3200" dirty="0">
                  <a:solidFill>
                    <a:srgbClr val="45625D"/>
                  </a:solidFill>
                  <a:latin typeface="Klima"/>
                </a:rPr>
                <a:t> e </a:t>
              </a:r>
              <a:r>
                <a:rPr lang="en-US" sz="3200" dirty="0" err="1">
                  <a:solidFill>
                    <a:srgbClr val="45625D"/>
                  </a:solidFill>
                  <a:latin typeface="Klima"/>
                </a:rPr>
                <a:t>produção</a:t>
              </a:r>
              <a:r>
                <a:rPr lang="en-US" sz="3200" dirty="0">
                  <a:solidFill>
                    <a:srgbClr val="45625D"/>
                  </a:solidFill>
                  <a:latin typeface="Klima"/>
                </a:rPr>
                <a:t> de soja. </a:t>
              </a:r>
              <a:r>
                <a:rPr lang="en-US" sz="3200" dirty="0" err="1">
                  <a:solidFill>
                    <a:srgbClr val="45625D"/>
                  </a:solidFill>
                  <a:latin typeface="Klima"/>
                </a:rPr>
                <a:t>Nosso</a:t>
              </a:r>
              <a:r>
                <a:rPr lang="en-US" sz="3200" dirty="0">
                  <a:solidFill>
                    <a:srgbClr val="45625D"/>
                  </a:solidFill>
                  <a:latin typeface="Klima"/>
                </a:rPr>
                <a:t> </a:t>
              </a:r>
              <a:r>
                <a:rPr lang="en-US" sz="3200" dirty="0" err="1">
                  <a:solidFill>
                    <a:srgbClr val="45625D"/>
                  </a:solidFill>
                  <a:latin typeface="Klima"/>
                </a:rPr>
                <a:t>objetivo</a:t>
              </a:r>
              <a:r>
                <a:rPr lang="en-US" sz="3200" dirty="0">
                  <a:solidFill>
                    <a:srgbClr val="45625D"/>
                  </a:solidFill>
                  <a:latin typeface="Klima"/>
                </a:rPr>
                <a:t> é </a:t>
              </a:r>
              <a:r>
                <a:rPr lang="en-US" sz="3200" dirty="0" err="1">
                  <a:solidFill>
                    <a:srgbClr val="45625D"/>
                  </a:solidFill>
                  <a:latin typeface="Klima"/>
                </a:rPr>
                <a:t>aprimorar</a:t>
              </a:r>
              <a:r>
                <a:rPr lang="en-US" sz="3200" dirty="0">
                  <a:solidFill>
                    <a:srgbClr val="45625D"/>
                  </a:solidFill>
                  <a:latin typeface="Klima"/>
                </a:rPr>
                <a:t> a </a:t>
              </a:r>
              <a:r>
                <a:rPr lang="en-US" sz="3200" dirty="0" err="1">
                  <a:solidFill>
                    <a:srgbClr val="45625D"/>
                  </a:solidFill>
                  <a:latin typeface="Klima"/>
                </a:rPr>
                <a:t>funcionalidade</a:t>
              </a:r>
              <a:r>
                <a:rPr lang="en-US" sz="3200" dirty="0">
                  <a:solidFill>
                    <a:srgbClr val="45625D"/>
                  </a:solidFill>
                  <a:latin typeface="Klima"/>
                </a:rPr>
                <a:t> de </a:t>
              </a:r>
              <a:r>
                <a:rPr lang="en-US" sz="3200" dirty="0" err="1">
                  <a:solidFill>
                    <a:srgbClr val="45625D"/>
                  </a:solidFill>
                  <a:latin typeface="Klima"/>
                </a:rPr>
                <a:t>envio</a:t>
              </a:r>
              <a:r>
                <a:rPr lang="en-US" sz="3200" dirty="0">
                  <a:solidFill>
                    <a:srgbClr val="45625D"/>
                  </a:solidFill>
                  <a:latin typeface="Klima"/>
                </a:rPr>
                <a:t> de dados para </a:t>
              </a:r>
              <a:r>
                <a:rPr lang="en-US" sz="3200" dirty="0" err="1">
                  <a:solidFill>
                    <a:srgbClr val="45625D"/>
                  </a:solidFill>
                  <a:latin typeface="Klima"/>
                </a:rPr>
                <a:t>obtenção</a:t>
              </a:r>
              <a:r>
                <a:rPr lang="en-US" sz="3200" dirty="0">
                  <a:solidFill>
                    <a:srgbClr val="45625D"/>
                  </a:solidFill>
                  <a:latin typeface="Klima"/>
                </a:rPr>
                <a:t> da </a:t>
              </a:r>
              <a:r>
                <a:rPr lang="en-US" sz="3200" dirty="0" err="1">
                  <a:solidFill>
                    <a:srgbClr val="45625D"/>
                  </a:solidFill>
                  <a:latin typeface="Klima"/>
                </a:rPr>
                <a:t>estimativa</a:t>
              </a:r>
              <a:r>
                <a:rPr lang="en-US" sz="3200" dirty="0">
                  <a:solidFill>
                    <a:srgbClr val="45625D"/>
                  </a:solidFill>
                  <a:latin typeface="Klima"/>
                </a:rPr>
                <a:t> de </a:t>
              </a:r>
              <a:r>
                <a:rPr lang="en-US" sz="3200" dirty="0" err="1">
                  <a:solidFill>
                    <a:srgbClr val="45625D"/>
                  </a:solidFill>
                  <a:latin typeface="Klima"/>
                </a:rPr>
                <a:t>colheita</a:t>
              </a:r>
              <a:r>
                <a:rPr lang="en-US" sz="3200" dirty="0">
                  <a:solidFill>
                    <a:srgbClr val="45625D"/>
                  </a:solidFill>
                  <a:latin typeface="Klima"/>
                </a:rPr>
                <a:t> de forma a </a:t>
              </a:r>
              <a:r>
                <a:rPr lang="en-US" sz="3200" dirty="0" err="1">
                  <a:solidFill>
                    <a:srgbClr val="45625D"/>
                  </a:solidFill>
                  <a:latin typeface="Klima"/>
                </a:rPr>
                <a:t>diminuir</a:t>
              </a:r>
              <a:r>
                <a:rPr lang="en-US" sz="3200" dirty="0">
                  <a:solidFill>
                    <a:srgbClr val="45625D"/>
                  </a:solidFill>
                  <a:latin typeface="Klima"/>
                </a:rPr>
                <a:t> o </a:t>
              </a:r>
              <a:r>
                <a:rPr lang="en-US" sz="3200" dirty="0" err="1">
                  <a:solidFill>
                    <a:srgbClr val="45625D"/>
                  </a:solidFill>
                  <a:latin typeface="Klima"/>
                </a:rPr>
                <a:t>esforço</a:t>
              </a:r>
              <a:r>
                <a:rPr lang="en-US" sz="3200" dirty="0">
                  <a:solidFill>
                    <a:srgbClr val="45625D"/>
                  </a:solidFill>
                  <a:latin typeface="Klima"/>
                </a:rPr>
                <a:t> do </a:t>
              </a:r>
              <a:r>
                <a:rPr lang="en-US" sz="3200" dirty="0" err="1">
                  <a:solidFill>
                    <a:srgbClr val="45625D"/>
                  </a:solidFill>
                  <a:latin typeface="Klima"/>
                </a:rPr>
                <a:t>usuário</a:t>
              </a:r>
              <a:r>
                <a:rPr lang="en-US" sz="3200" dirty="0">
                  <a:solidFill>
                    <a:srgbClr val="45625D"/>
                  </a:solidFill>
                  <a:latin typeface="Klima"/>
                </a:rPr>
                <a:t>.</a:t>
              </a:r>
            </a:p>
            <a:p>
              <a:pPr algn="ctr">
                <a:lnSpc>
                  <a:spcPts val="4199"/>
                </a:lnSpc>
              </a:pPr>
              <a:endParaRPr lang="en-US" sz="2799" dirty="0">
                <a:solidFill>
                  <a:srgbClr val="45625D"/>
                </a:solidFill>
                <a:latin typeface="Klima"/>
              </a:endParaRPr>
            </a:p>
          </p:txBody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 rot="-5717396">
            <a:off x="-33396" y="7894714"/>
            <a:ext cx="5821736" cy="240601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EC3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38669"/>
          <a:stretch>
            <a:fillRect/>
          </a:stretch>
        </p:blipFill>
        <p:spPr>
          <a:xfrm>
            <a:off x="2589211" y="1071604"/>
            <a:ext cx="13109578" cy="8143792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2790523" y="3784713"/>
            <a:ext cx="6238911" cy="7508537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4230650">
            <a:off x="-2812700" y="-1627028"/>
            <a:ext cx="5625400" cy="8120657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3978558" y="1843126"/>
            <a:ext cx="10330884" cy="6383136"/>
            <a:chOff x="0" y="0"/>
            <a:chExt cx="13774512" cy="8510848"/>
          </a:xfrm>
        </p:grpSpPr>
        <p:sp>
          <p:nvSpPr>
            <p:cNvPr id="6" name="TextBox 6"/>
            <p:cNvSpPr txBox="1"/>
            <p:nvPr/>
          </p:nvSpPr>
          <p:spPr>
            <a:xfrm>
              <a:off x="0" y="0"/>
              <a:ext cx="13774512" cy="16601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600"/>
                </a:lnSpc>
              </a:pPr>
              <a:r>
                <a:rPr lang="en-US" sz="8000" dirty="0">
                  <a:solidFill>
                    <a:srgbClr val="45625D"/>
                  </a:solidFill>
                  <a:latin typeface="Radley Italics"/>
                </a:rPr>
                <a:t>A </a:t>
              </a:r>
              <a:r>
                <a:rPr lang="en-US" sz="8800" dirty="0" err="1">
                  <a:solidFill>
                    <a:srgbClr val="45625D"/>
                  </a:solidFill>
                  <a:latin typeface="Radley Italics"/>
                </a:rPr>
                <a:t>solução</a:t>
              </a:r>
              <a:endParaRPr lang="en-US" sz="8000" dirty="0">
                <a:solidFill>
                  <a:srgbClr val="45625D"/>
                </a:solidFill>
                <a:latin typeface="Radley Italics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1400856" y="2091568"/>
              <a:ext cx="11221831" cy="641928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4199"/>
                </a:lnSpc>
              </a:pPr>
              <a:r>
                <a:rPr lang="en-US" sz="3200" dirty="0" err="1">
                  <a:solidFill>
                    <a:srgbClr val="45625D"/>
                  </a:solidFill>
                  <a:latin typeface="Klima"/>
                </a:rPr>
                <a:t>Desenvolvemos</a:t>
              </a:r>
              <a:r>
                <a:rPr lang="en-US" sz="3200" dirty="0">
                  <a:solidFill>
                    <a:srgbClr val="45625D"/>
                  </a:solidFill>
                  <a:latin typeface="Klima"/>
                </a:rPr>
                <a:t> </a:t>
              </a:r>
              <a:r>
                <a:rPr lang="en-US" sz="3200" dirty="0" err="1">
                  <a:solidFill>
                    <a:srgbClr val="45625D"/>
                  </a:solidFill>
                  <a:latin typeface="Klima"/>
                </a:rPr>
                <a:t>uma</a:t>
              </a:r>
              <a:r>
                <a:rPr lang="en-US" sz="3200" dirty="0">
                  <a:solidFill>
                    <a:srgbClr val="45625D"/>
                  </a:solidFill>
                  <a:latin typeface="Klima"/>
                </a:rPr>
                <a:t> </a:t>
              </a:r>
              <a:r>
                <a:rPr lang="en-US" sz="3200" dirty="0" err="1">
                  <a:solidFill>
                    <a:srgbClr val="45625D"/>
                  </a:solidFill>
                  <a:latin typeface="Klima"/>
                </a:rPr>
                <a:t>extensão</a:t>
              </a:r>
              <a:r>
                <a:rPr lang="en-US" sz="3200" dirty="0">
                  <a:solidFill>
                    <a:srgbClr val="45625D"/>
                  </a:solidFill>
                  <a:latin typeface="Klima"/>
                </a:rPr>
                <a:t> para o </a:t>
              </a:r>
              <a:r>
                <a:rPr lang="en-US" sz="3200" dirty="0" err="1">
                  <a:solidFill>
                    <a:srgbClr val="45625D"/>
                  </a:solidFill>
                  <a:latin typeface="Klima"/>
                </a:rPr>
                <a:t>aplicativo</a:t>
              </a:r>
              <a:r>
                <a:rPr lang="en-US" sz="3200" dirty="0">
                  <a:solidFill>
                    <a:srgbClr val="45625D"/>
                  </a:solidFill>
                  <a:latin typeface="Klima"/>
                </a:rPr>
                <a:t>, </a:t>
              </a:r>
              <a:r>
                <a:rPr lang="en-US" sz="3200" dirty="0" err="1">
                  <a:solidFill>
                    <a:srgbClr val="45625D"/>
                  </a:solidFill>
                  <a:latin typeface="Klima"/>
                </a:rPr>
                <a:t>capaz</a:t>
              </a:r>
              <a:r>
                <a:rPr lang="en-US" sz="3200" dirty="0">
                  <a:solidFill>
                    <a:srgbClr val="45625D"/>
                  </a:solidFill>
                  <a:latin typeface="Klima"/>
                </a:rPr>
                <a:t> de </a:t>
              </a:r>
              <a:r>
                <a:rPr lang="en-US" sz="3200" dirty="0" err="1">
                  <a:solidFill>
                    <a:srgbClr val="45625D"/>
                  </a:solidFill>
                  <a:latin typeface="Klima"/>
                </a:rPr>
                <a:t>gerar</a:t>
              </a:r>
              <a:r>
                <a:rPr lang="en-US" sz="3200" dirty="0">
                  <a:solidFill>
                    <a:srgbClr val="45625D"/>
                  </a:solidFill>
                  <a:latin typeface="Klima"/>
                </a:rPr>
                <a:t> dados </a:t>
              </a:r>
              <a:r>
                <a:rPr lang="en-US" sz="3200" dirty="0" err="1">
                  <a:solidFill>
                    <a:srgbClr val="45625D"/>
                  </a:solidFill>
                  <a:latin typeface="Klima"/>
                </a:rPr>
                <a:t>importantes</a:t>
              </a:r>
              <a:r>
                <a:rPr lang="en-US" sz="3200" dirty="0">
                  <a:solidFill>
                    <a:srgbClr val="45625D"/>
                  </a:solidFill>
                  <a:latin typeface="Klima"/>
                </a:rPr>
                <a:t> para o </a:t>
              </a:r>
              <a:r>
                <a:rPr lang="en-US" sz="3200" dirty="0" err="1">
                  <a:solidFill>
                    <a:srgbClr val="45625D"/>
                  </a:solidFill>
                  <a:latin typeface="Klima"/>
                </a:rPr>
                <a:t>agricultor</a:t>
              </a:r>
              <a:r>
                <a:rPr lang="en-US" sz="3200" dirty="0">
                  <a:solidFill>
                    <a:srgbClr val="45625D"/>
                  </a:solidFill>
                  <a:latin typeface="Klima"/>
                </a:rPr>
                <a:t> a </a:t>
              </a:r>
              <a:r>
                <a:rPr lang="en-US" sz="3200" dirty="0" err="1">
                  <a:solidFill>
                    <a:srgbClr val="45625D"/>
                  </a:solidFill>
                  <a:latin typeface="Klima"/>
                </a:rPr>
                <a:t>partir</a:t>
              </a:r>
              <a:r>
                <a:rPr lang="en-US" sz="3200" dirty="0">
                  <a:solidFill>
                    <a:srgbClr val="45625D"/>
                  </a:solidFill>
                  <a:latin typeface="Klima"/>
                </a:rPr>
                <a:t> de imagens. As </a:t>
              </a:r>
              <a:r>
                <a:rPr lang="en-US" sz="3200" dirty="0" err="1">
                  <a:solidFill>
                    <a:srgbClr val="45625D"/>
                  </a:solidFill>
                  <a:latin typeface="Klima"/>
                </a:rPr>
                <a:t>melhorias</a:t>
              </a:r>
              <a:r>
                <a:rPr lang="en-US" sz="3200" dirty="0">
                  <a:solidFill>
                    <a:srgbClr val="45625D"/>
                  </a:solidFill>
                  <a:latin typeface="Klima"/>
                </a:rPr>
                <a:t> a </a:t>
              </a:r>
              <a:r>
                <a:rPr lang="en-US" sz="3200" dirty="0" err="1">
                  <a:solidFill>
                    <a:srgbClr val="45625D"/>
                  </a:solidFill>
                  <a:latin typeface="Klima"/>
                </a:rPr>
                <a:t>serem</a:t>
              </a:r>
              <a:r>
                <a:rPr lang="en-US" sz="3200" dirty="0">
                  <a:solidFill>
                    <a:srgbClr val="45625D"/>
                  </a:solidFill>
                  <a:latin typeface="Klima"/>
                </a:rPr>
                <a:t> </a:t>
              </a:r>
              <a:r>
                <a:rPr lang="en-US" sz="3200" dirty="0" err="1">
                  <a:solidFill>
                    <a:srgbClr val="45625D"/>
                  </a:solidFill>
                  <a:latin typeface="Klima"/>
                </a:rPr>
                <a:t>implementadas</a:t>
              </a:r>
              <a:r>
                <a:rPr lang="en-US" sz="3200" dirty="0">
                  <a:solidFill>
                    <a:srgbClr val="45625D"/>
                  </a:solidFill>
                  <a:latin typeface="Klima"/>
                </a:rPr>
                <a:t> </a:t>
              </a:r>
              <a:r>
                <a:rPr lang="en-US" sz="3200" dirty="0" err="1">
                  <a:solidFill>
                    <a:srgbClr val="45625D"/>
                  </a:solidFill>
                  <a:latin typeface="Klima"/>
                </a:rPr>
                <a:t>são</a:t>
              </a:r>
              <a:r>
                <a:rPr lang="en-US" sz="3200" dirty="0">
                  <a:solidFill>
                    <a:srgbClr val="45625D"/>
                  </a:solidFill>
                  <a:latin typeface="Klima"/>
                </a:rPr>
                <a:t> a </a:t>
              </a:r>
              <a:r>
                <a:rPr lang="en-US" sz="3200" dirty="0" err="1">
                  <a:solidFill>
                    <a:srgbClr val="45625D"/>
                  </a:solidFill>
                  <a:latin typeface="Klima"/>
                </a:rPr>
                <a:t>captura</a:t>
              </a:r>
              <a:r>
                <a:rPr lang="en-US" sz="3200" dirty="0">
                  <a:solidFill>
                    <a:srgbClr val="45625D"/>
                  </a:solidFill>
                  <a:latin typeface="Klima"/>
                </a:rPr>
                <a:t> de </a:t>
              </a:r>
              <a:r>
                <a:rPr lang="en-US" sz="3200" dirty="0" err="1">
                  <a:solidFill>
                    <a:srgbClr val="45625D"/>
                  </a:solidFill>
                  <a:latin typeface="Klima"/>
                </a:rPr>
                <a:t>fotos</a:t>
              </a:r>
              <a:r>
                <a:rPr lang="en-US" sz="3200" dirty="0">
                  <a:solidFill>
                    <a:srgbClr val="45625D"/>
                  </a:solidFill>
                  <a:latin typeface="Klima"/>
                </a:rPr>
                <a:t> </a:t>
              </a:r>
              <a:r>
                <a:rPr lang="en-US" sz="3200" dirty="0" err="1">
                  <a:solidFill>
                    <a:srgbClr val="45625D"/>
                  </a:solidFill>
                  <a:latin typeface="Klima"/>
                </a:rPr>
                <a:t>contendo</a:t>
              </a:r>
              <a:r>
                <a:rPr lang="en-US" sz="3200" dirty="0">
                  <a:solidFill>
                    <a:srgbClr val="45625D"/>
                  </a:solidFill>
                  <a:latin typeface="Klima"/>
                </a:rPr>
                <a:t> </a:t>
              </a:r>
              <a:r>
                <a:rPr lang="en-US" sz="3200" dirty="0" err="1">
                  <a:solidFill>
                    <a:srgbClr val="45625D"/>
                  </a:solidFill>
                  <a:latin typeface="Klima"/>
                </a:rPr>
                <a:t>plantas</a:t>
              </a:r>
              <a:r>
                <a:rPr lang="en-US" sz="3200" dirty="0">
                  <a:solidFill>
                    <a:srgbClr val="45625D"/>
                  </a:solidFill>
                  <a:latin typeface="Klima"/>
                </a:rPr>
                <a:t> de soja para </a:t>
              </a:r>
              <a:r>
                <a:rPr lang="en-US" sz="3200" dirty="0" err="1">
                  <a:solidFill>
                    <a:srgbClr val="45625D"/>
                  </a:solidFill>
                  <a:latin typeface="Klima"/>
                </a:rPr>
                <a:t>análise</a:t>
              </a:r>
              <a:r>
                <a:rPr lang="en-US" sz="3200" dirty="0">
                  <a:solidFill>
                    <a:srgbClr val="45625D"/>
                  </a:solidFill>
                  <a:latin typeface="Klima"/>
                </a:rPr>
                <a:t> e </a:t>
              </a:r>
              <a:r>
                <a:rPr lang="en-US" sz="3200" dirty="0" err="1">
                  <a:solidFill>
                    <a:srgbClr val="45625D"/>
                  </a:solidFill>
                  <a:latin typeface="Klima"/>
                </a:rPr>
                <a:t>estatística</a:t>
              </a:r>
              <a:r>
                <a:rPr lang="en-US" sz="3200" dirty="0">
                  <a:solidFill>
                    <a:srgbClr val="45625D"/>
                  </a:solidFill>
                  <a:latin typeface="Klima"/>
                </a:rPr>
                <a:t> das </a:t>
              </a:r>
              <a:r>
                <a:rPr lang="en-US" sz="3200" dirty="0" err="1">
                  <a:solidFill>
                    <a:srgbClr val="45625D"/>
                  </a:solidFill>
                  <a:latin typeface="Klima"/>
                </a:rPr>
                <a:t>suas</a:t>
              </a:r>
              <a:r>
                <a:rPr lang="en-US" sz="3200" dirty="0">
                  <a:solidFill>
                    <a:srgbClr val="45625D"/>
                  </a:solidFill>
                  <a:latin typeface="Klima"/>
                </a:rPr>
                <a:t> </a:t>
              </a:r>
              <a:r>
                <a:rPr lang="en-US" sz="3200" dirty="0" err="1">
                  <a:solidFill>
                    <a:srgbClr val="45625D"/>
                  </a:solidFill>
                  <a:latin typeface="Klima"/>
                </a:rPr>
                <a:t>características</a:t>
              </a:r>
              <a:r>
                <a:rPr lang="en-US" sz="3200" dirty="0">
                  <a:solidFill>
                    <a:srgbClr val="45625D"/>
                  </a:solidFill>
                  <a:latin typeface="Klima"/>
                </a:rPr>
                <a:t> a </a:t>
              </a:r>
              <a:r>
                <a:rPr lang="en-US" sz="3200" dirty="0" err="1">
                  <a:solidFill>
                    <a:srgbClr val="45625D"/>
                  </a:solidFill>
                  <a:latin typeface="Klima"/>
                </a:rPr>
                <a:t>partir</a:t>
              </a:r>
              <a:r>
                <a:rPr lang="en-US" sz="3200" dirty="0">
                  <a:solidFill>
                    <a:srgbClr val="45625D"/>
                  </a:solidFill>
                  <a:latin typeface="Klima"/>
                </a:rPr>
                <a:t> da </a:t>
              </a:r>
              <a:r>
                <a:rPr lang="en-US" sz="3200" dirty="0" err="1">
                  <a:solidFill>
                    <a:srgbClr val="45625D"/>
                  </a:solidFill>
                  <a:latin typeface="Klima"/>
                </a:rPr>
                <a:t>utilização</a:t>
              </a:r>
              <a:r>
                <a:rPr lang="en-US" sz="3200" dirty="0">
                  <a:solidFill>
                    <a:srgbClr val="45625D"/>
                  </a:solidFill>
                  <a:latin typeface="Klima"/>
                </a:rPr>
                <a:t> de IA (</a:t>
              </a:r>
              <a:r>
                <a:rPr lang="en-US" sz="3200" dirty="0" err="1">
                  <a:solidFill>
                    <a:srgbClr val="45625D"/>
                  </a:solidFill>
                  <a:latin typeface="Klima"/>
                </a:rPr>
                <a:t>inteligência</a:t>
              </a:r>
              <a:r>
                <a:rPr lang="en-US" sz="3200" dirty="0">
                  <a:solidFill>
                    <a:srgbClr val="45625D"/>
                  </a:solidFill>
                  <a:latin typeface="Klima"/>
                </a:rPr>
                <a:t> artificial).</a:t>
              </a:r>
            </a:p>
            <a:p>
              <a:pPr algn="ctr">
                <a:lnSpc>
                  <a:spcPts val="4199"/>
                </a:lnSpc>
              </a:pPr>
              <a:endParaRPr lang="en-US" sz="2799" dirty="0">
                <a:solidFill>
                  <a:srgbClr val="45625D"/>
                </a:solidFill>
                <a:latin typeface="Klima"/>
              </a:endParaRPr>
            </a:p>
          </p:txBody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 rot="-5717396">
            <a:off x="-33396" y="7894714"/>
            <a:ext cx="5821736" cy="240601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EC3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089896">
            <a:off x="-1750151" y="-1926169"/>
            <a:ext cx="7624581" cy="10203211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4955831">
            <a:off x="372219" y="5042450"/>
            <a:ext cx="6203256" cy="7990142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6979699">
            <a:off x="6025923" y="-3920077"/>
            <a:ext cx="16352915" cy="10703726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 rot="3523685">
            <a:off x="12553453" y="2887264"/>
            <a:ext cx="8340132" cy="9438421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3512726" y="3954223"/>
            <a:ext cx="11262548" cy="2378553"/>
            <a:chOff x="0" y="0"/>
            <a:chExt cx="15016731" cy="3171404"/>
          </a:xfrm>
        </p:grpSpPr>
        <p:sp>
          <p:nvSpPr>
            <p:cNvPr id="7" name="TextBox 7"/>
            <p:cNvSpPr txBox="1"/>
            <p:nvPr/>
          </p:nvSpPr>
          <p:spPr>
            <a:xfrm>
              <a:off x="0" y="114300"/>
              <a:ext cx="15016731" cy="211666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2099"/>
                </a:lnSpc>
              </a:pPr>
              <a:r>
                <a:rPr lang="en-US" sz="10999" spc="-219">
                  <a:solidFill>
                    <a:srgbClr val="FFFFFF"/>
                  </a:solidFill>
                  <a:latin typeface="Radley Italics"/>
                </a:rPr>
                <a:t>Entregas📑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2444329"/>
              <a:ext cx="15016731" cy="7270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60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3D2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5408635" y="4536937"/>
            <a:ext cx="5763058" cy="230396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1496242" y="6954332"/>
            <a:ext cx="5763058" cy="230396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H="1" flipV="1">
            <a:off x="11496242" y="4496447"/>
            <a:ext cx="5763058" cy="230396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H="1" flipV="1">
            <a:off x="5408635" y="6953784"/>
            <a:ext cx="5763058" cy="2303968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6431778">
            <a:off x="-1341973" y="4798304"/>
            <a:ext cx="7622675" cy="866213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248593">
            <a:off x="11531168" y="-2751610"/>
            <a:ext cx="7393599" cy="703064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028700" y="1181100"/>
            <a:ext cx="8115300" cy="1060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000"/>
              </a:lnSpc>
            </a:pPr>
            <a:r>
              <a:rPr lang="en-US" sz="8000">
                <a:solidFill>
                  <a:srgbClr val="45625D"/>
                </a:solidFill>
                <a:latin typeface="Radley Italics"/>
              </a:rPr>
              <a:t>Entregas 📑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6149880" y="4955784"/>
            <a:ext cx="4614149" cy="2246416"/>
            <a:chOff x="0" y="-38100"/>
            <a:chExt cx="6152198" cy="2995221"/>
          </a:xfrm>
        </p:grpSpPr>
        <p:sp>
          <p:nvSpPr>
            <p:cNvPr id="10" name="TextBox 10"/>
            <p:cNvSpPr txBox="1"/>
            <p:nvPr/>
          </p:nvSpPr>
          <p:spPr>
            <a:xfrm>
              <a:off x="0" y="709855"/>
              <a:ext cx="6152198" cy="224726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00"/>
                </a:lnSpc>
              </a:pPr>
              <a:r>
                <a:rPr lang="en-US" sz="2400" dirty="0" err="1">
                  <a:solidFill>
                    <a:srgbClr val="45625D"/>
                  </a:solidFill>
                  <a:latin typeface="Klima"/>
                </a:rPr>
                <a:t>Modelo</a:t>
              </a:r>
              <a:r>
                <a:rPr lang="en-US" sz="2400" dirty="0">
                  <a:solidFill>
                    <a:srgbClr val="45625D"/>
                  </a:solidFill>
                  <a:latin typeface="Klima"/>
                </a:rPr>
                <a:t> base para </a:t>
              </a:r>
              <a:r>
                <a:rPr lang="en-US" sz="2400" dirty="0" err="1">
                  <a:solidFill>
                    <a:srgbClr val="45625D"/>
                  </a:solidFill>
                  <a:latin typeface="Klima"/>
                </a:rPr>
                <a:t>localizar</a:t>
              </a:r>
              <a:r>
                <a:rPr lang="en-US" sz="2400" dirty="0">
                  <a:solidFill>
                    <a:srgbClr val="45625D"/>
                  </a:solidFill>
                  <a:latin typeface="Klima"/>
                </a:rPr>
                <a:t> a planta de soja e as </a:t>
              </a:r>
              <a:r>
                <a:rPr lang="en-US" sz="2400" dirty="0" err="1">
                  <a:solidFill>
                    <a:srgbClr val="45625D"/>
                  </a:solidFill>
                  <a:latin typeface="Klima"/>
                </a:rPr>
                <a:t>suas</a:t>
              </a:r>
              <a:r>
                <a:rPr lang="en-US" sz="2400" dirty="0">
                  <a:solidFill>
                    <a:srgbClr val="45625D"/>
                  </a:solidFill>
                  <a:latin typeface="Klima"/>
                </a:rPr>
                <a:t> </a:t>
              </a:r>
              <a:r>
                <a:rPr lang="en-US" sz="2400" dirty="0" err="1">
                  <a:solidFill>
                    <a:srgbClr val="45625D"/>
                  </a:solidFill>
                  <a:latin typeface="Klima"/>
                </a:rPr>
                <a:t>vagens</a:t>
              </a:r>
              <a:r>
                <a:rPr lang="en-US" sz="2400" dirty="0">
                  <a:solidFill>
                    <a:srgbClr val="45625D"/>
                  </a:solidFill>
                  <a:latin typeface="Klima"/>
                </a:rPr>
                <a:t>.</a:t>
              </a:r>
            </a:p>
            <a:p>
              <a:pPr>
                <a:lnSpc>
                  <a:spcPts val="3000"/>
                </a:lnSpc>
              </a:pPr>
              <a:endParaRPr lang="en-US" sz="2400" dirty="0">
                <a:solidFill>
                  <a:srgbClr val="45625D"/>
                </a:solidFill>
                <a:latin typeface="Klima"/>
              </a:endParaRPr>
            </a:p>
            <a:p>
              <a:pPr>
                <a:lnSpc>
                  <a:spcPts val="3000"/>
                </a:lnSpc>
              </a:pPr>
              <a:endParaRPr lang="en-US" sz="2400" dirty="0">
                <a:solidFill>
                  <a:srgbClr val="45625D"/>
                </a:solidFill>
                <a:latin typeface="Klima"/>
              </a:endParaRP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6152198" cy="7408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49"/>
                </a:lnSpc>
              </a:pPr>
              <a:r>
                <a:rPr lang="en-US" sz="3499" dirty="0">
                  <a:solidFill>
                    <a:srgbClr val="45625D"/>
                  </a:solidFill>
                  <a:latin typeface="Radley Italics"/>
                </a:rPr>
                <a:t>Sprint #1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2237488" y="5033390"/>
            <a:ext cx="4503455" cy="1448220"/>
            <a:chOff x="0" y="0"/>
            <a:chExt cx="6004607" cy="1930960"/>
          </a:xfrm>
        </p:grpSpPr>
        <p:sp>
          <p:nvSpPr>
            <p:cNvPr id="13" name="TextBox 13"/>
            <p:cNvSpPr txBox="1"/>
            <p:nvPr/>
          </p:nvSpPr>
          <p:spPr>
            <a:xfrm>
              <a:off x="0" y="709855"/>
              <a:ext cx="6004607" cy="12211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00"/>
                </a:lnSpc>
              </a:pPr>
              <a:r>
                <a:rPr lang="en-US" sz="2400">
                  <a:solidFill>
                    <a:srgbClr val="45625D"/>
                  </a:solidFill>
                  <a:latin typeface="Klima"/>
                </a:rPr>
                <a:t>Integração do modelo treinado com o </a:t>
              </a:r>
              <a:r>
                <a:rPr lang="en-US" sz="2400">
                  <a:solidFill>
                    <a:srgbClr val="45625D"/>
                  </a:solidFill>
                  <a:latin typeface="Klima Italics"/>
                </a:rPr>
                <a:t>app</a:t>
              </a:r>
              <a:r>
                <a:rPr lang="en-US" sz="2400">
                  <a:solidFill>
                    <a:srgbClr val="45625D"/>
                  </a:solidFill>
                  <a:latin typeface="Klima"/>
                </a:rPr>
                <a:t>.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6004607" cy="7408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49"/>
                </a:lnSpc>
              </a:pPr>
              <a:r>
                <a:rPr lang="en-US" sz="3499">
                  <a:solidFill>
                    <a:srgbClr val="45625D"/>
                  </a:solidFill>
                  <a:latin typeface="Radley Italics"/>
                </a:rPr>
                <a:t>Sprint #2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6149880" y="7260286"/>
            <a:ext cx="4614149" cy="1448220"/>
            <a:chOff x="0" y="0"/>
            <a:chExt cx="6152198" cy="1930960"/>
          </a:xfrm>
        </p:grpSpPr>
        <p:sp>
          <p:nvSpPr>
            <p:cNvPr id="16" name="TextBox 16"/>
            <p:cNvSpPr txBox="1"/>
            <p:nvPr/>
          </p:nvSpPr>
          <p:spPr>
            <a:xfrm>
              <a:off x="0" y="709855"/>
              <a:ext cx="6152198" cy="12211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00"/>
                </a:lnSpc>
              </a:pPr>
              <a:r>
                <a:rPr lang="en-US" sz="2400">
                  <a:solidFill>
                    <a:srgbClr val="45625D"/>
                  </a:solidFill>
                  <a:latin typeface="Klima"/>
                </a:rPr>
                <a:t>Contagem de vagens, além de melhorias no modelo treinado.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6152198" cy="7408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49"/>
                </a:lnSpc>
              </a:pPr>
              <a:r>
                <a:rPr lang="en-US" sz="3499">
                  <a:solidFill>
                    <a:srgbClr val="45625D"/>
                  </a:solidFill>
                  <a:latin typeface="Radley Italics"/>
                </a:rPr>
                <a:t>Sprint #3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2079636" y="7282470"/>
            <a:ext cx="4772001" cy="1524420"/>
            <a:chOff x="0" y="0"/>
            <a:chExt cx="6362668" cy="2032560"/>
          </a:xfrm>
        </p:grpSpPr>
        <p:sp>
          <p:nvSpPr>
            <p:cNvPr id="19" name="TextBox 19"/>
            <p:cNvSpPr txBox="1"/>
            <p:nvPr/>
          </p:nvSpPr>
          <p:spPr>
            <a:xfrm>
              <a:off x="0" y="811455"/>
              <a:ext cx="6362668" cy="12211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00"/>
                </a:lnSpc>
              </a:pPr>
              <a:r>
                <a:rPr lang="en-US" sz="2400">
                  <a:solidFill>
                    <a:srgbClr val="45625D"/>
                  </a:solidFill>
                  <a:latin typeface="Klima"/>
                </a:rPr>
                <a:t>Estimativa de quantas sementes de soja há nas imagens enviadas.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6362668" cy="7408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49"/>
                </a:lnSpc>
              </a:pPr>
              <a:r>
                <a:rPr lang="en-US" sz="3499">
                  <a:solidFill>
                    <a:srgbClr val="45625D"/>
                  </a:solidFill>
                  <a:latin typeface="Radley Italics"/>
                </a:rPr>
                <a:t>Sprint #4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281</TotalTime>
  <Words>251</Words>
  <Application>Microsoft Office PowerPoint</Application>
  <PresentationFormat>Custom</PresentationFormat>
  <Paragraphs>35</Paragraphs>
  <Slides>19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Calibri</vt:lpstr>
      <vt:lpstr>Klima</vt:lpstr>
      <vt:lpstr>Klima Italics</vt:lpstr>
      <vt:lpstr>Arial</vt:lpstr>
      <vt:lpstr>Radley Italics</vt:lpstr>
      <vt:lpstr>Open Sans Light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ehSoja</dc:title>
  <cp:lastModifiedBy>BARBARA DOS SANTOS PORT</cp:lastModifiedBy>
  <cp:revision>15</cp:revision>
  <dcterms:created xsi:type="dcterms:W3CDTF">2006-08-16T00:00:00Z</dcterms:created>
  <dcterms:modified xsi:type="dcterms:W3CDTF">2022-11-27T22:08:11Z</dcterms:modified>
  <dc:identifier>DAFNj5uSrYU</dc:identifier>
</cp:coreProperties>
</file>